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6" r:id="rId5"/>
  </p:sldMasterIdLst>
  <p:notesMasterIdLst>
    <p:notesMasterId r:id="rId26"/>
  </p:notesMasterIdLst>
  <p:sldIdLst>
    <p:sldId id="285" r:id="rId6"/>
    <p:sldId id="504" r:id="rId7"/>
    <p:sldId id="505" r:id="rId8"/>
    <p:sldId id="506" r:id="rId9"/>
    <p:sldId id="507" r:id="rId10"/>
    <p:sldId id="508" r:id="rId11"/>
    <p:sldId id="262" r:id="rId12"/>
    <p:sldId id="289" r:id="rId13"/>
    <p:sldId id="509" r:id="rId14"/>
    <p:sldId id="510" r:id="rId15"/>
    <p:sldId id="511" r:id="rId16"/>
    <p:sldId id="475" r:id="rId17"/>
    <p:sldId id="477" r:id="rId18"/>
    <p:sldId id="478" r:id="rId19"/>
    <p:sldId id="479" r:id="rId20"/>
    <p:sldId id="476" r:id="rId21"/>
    <p:sldId id="512" r:id="rId22"/>
    <p:sldId id="470" r:id="rId23"/>
    <p:sldId id="471" r:id="rId24"/>
    <p:sldId id="435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431"/>
    <p:restoredTop sz="74245"/>
  </p:normalViewPr>
  <p:slideViewPr>
    <p:cSldViewPr snapToGrid="0" snapToObjects="1" showGuides="1">
      <p:cViewPr varScale="1">
        <p:scale>
          <a:sx n="68" d="100"/>
          <a:sy n="68" d="100"/>
        </p:scale>
        <p:origin x="-960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4/28/2018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American Bank with great deal of Kubernetes experience running an existing bank portal, desires a vendor provided orchestration (Kubernetes) platform to improve their operational and security posture while maintaining alignment with the rate and pace of the open source community’s feature set. </a:t>
            </a:r>
          </a:p>
          <a:p>
            <a:r>
              <a:rPr lang="en-US" dirty="0"/>
              <a:t>Illustration of Support and Common Services as a differentiator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10’s of thousands of dev hours investment in features, integrations and update of common services and components driven by IBM’s strategic direction for containerization of middleware with ICP as the deployment vehicle.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 for the open source components installed via IBM Cloud Private (K8s, Helm, Docker CE, </a:t>
            </a:r>
            <a:r>
              <a:rPr lang="en-US" dirty="0" err="1"/>
              <a:t>etc</a:t>
            </a:r>
            <a:r>
              <a:rPr lang="en-US" dirty="0"/>
              <a:t>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Continued IBM investment and evolution of IBM Cloud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inquiry … if a lot of this is on open source … then why don’t I just do it myself.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— you could. Kubernetes center of screen.   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you realize that your dev team wants to have a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 to build micro services (Jenkins, Microclimate,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Microprofile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wait and they want to be able to keep the app up while they update it (ISTIO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they’d like to explore modernizing a few estate monolithic apps. (Liberty, MQ, DB2 glyphs)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ops asks how can they package services for their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(HELM glyph) to keep up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and now somebody realizes that your ops team wants to standardize on a specific Docker version type (Docker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then asks about monitoring/alerting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glyph), logging (elk glyphs), metering (product insights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says how about security (vulnerability advisor glyph, vault glyph,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grafeas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about getting compliance (PCI glyph, other compliance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asks … how standardized, repeatable is the installation?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integrate with our existing VMWare network SDN?</a:t>
            </a:r>
          </a:p>
          <a:p>
            <a:pPr lvl="2"/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this for my other architectures (Power glyph, S390 Z glyph) to help round out the story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integrate to our on premise LDAPs?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about surfacing some public cloud services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glyph, open service broker API)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says how about managing multiple deployments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glyphs … a bunch of them)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5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2, and 3 are enriched by 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Use Case ::  Analytics – Exploratory,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IBM Analytics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© </a:t>
            </a:r>
            <a:r>
              <a:rPr lang="is-IS" dirty="0"/>
              <a:t>2017</a:t>
            </a:r>
            <a:r>
              <a:rPr lang="en-US" dirty="0"/>
              <a:t> IBM Corporation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E8E9A4A-E2A2-C44A-8960-8EF5E9FBF90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42938"/>
            <a:ext cx="4903788" cy="2759075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39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4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 — was a client topic throughout 2017.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 with the evolution and maturity of tools, platforms and methods is now primed to realize new productivity gains.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Core trends creating a tipping point: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Rising client confidence driven by increased announcements and vendor support around container orchestration    +</a:t>
            </a:r>
          </a:p>
          <a:p>
            <a:pPr marL="228600" indent="-228600">
              <a:buAutoNum type="arabicPeriod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maturity in platform and supporting tooling for enterprise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need that extra attention to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empower your teams with IBM Cloud Private, a </a:t>
            </a:r>
            <a:r>
              <a:rPr lang="en-US" sz="9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transformative</a:t>
            </a:r>
            <a:r>
              <a:rPr lang="en-US" sz="9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for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modernizing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existing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days or hours(cross-out to fast), not weeks or months.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-packaged enterprise-class software solution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Cloud Private delivers a single platform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behind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firewall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leverage your on-premises software portfolio or easily integrate next-generation data and software optimized for cloud. Built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frameworks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Foundry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Cloud Private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integration with public cloud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Plus cloud management solutions are included so you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multi-cloud infrastructures and applications (Cloud Automation Manager)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3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opportunities are our clients perceiving?  Let’s take a quick tour.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Voice Gateway Deployments include a recommendation to use IBM Cloud Private </a:t>
            </a:r>
            <a:r>
              <a:rPr lang="en-US" dirty="0" err="1"/>
              <a:t>on-premise</a:t>
            </a:r>
            <a:r>
              <a:rPr lang="en-US" dirty="0"/>
              <a:t>.</a:t>
            </a:r>
          </a:p>
          <a:p>
            <a:r>
              <a:rPr lang="en-US" dirty="0"/>
              <a:t>Illustration of Hybrid Cloud Use Case ::  On-premise data enriched with IBM Cloud Cognitive Services (Speech to Text)</a:t>
            </a:r>
          </a:p>
          <a:p>
            <a:r>
              <a:rPr lang="en-US" dirty="0"/>
              <a:t>Client Benefits include increased confidence in testing and compatibility and innovation around use cases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keyword trending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visualization of analytics for top-five topics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enrichment of service representative dashboard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2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Client struggles with ability to govern and maintain software deployments amongst a large set of subsidiaries, varied in geography, network reliability and on-site IT skills.</a:t>
            </a:r>
          </a:p>
          <a:p>
            <a:r>
              <a:rPr lang="en-US" dirty="0"/>
              <a:t>Illustration of Helm Repositories (K8S packaged deployments) running on a small-footprint ICP cluster in both connected and off-line mode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 footprint for initial ICP cluster in constrained resource </a:t>
            </a:r>
            <a:r>
              <a:rPr lang="en-US" dirty="0" err="1"/>
              <a:t>env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Ability to install ICP in offline mode to address network reliability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Ability to update loosely coupled helm repos while allowing individual site content pull and synchronization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driven cloud native chat application dealing with sensitive flight and fuel data. </a:t>
            </a:r>
          </a:p>
          <a:p>
            <a:r>
              <a:rPr lang="en-US" dirty="0"/>
              <a:t>Illustration of IBM Cloud Private as a Cloud Native deployment platform where low latency access to </a:t>
            </a:r>
            <a:r>
              <a:rPr lang="en-US" dirty="0" err="1"/>
              <a:t>on-premise</a:t>
            </a:r>
            <a:r>
              <a:rPr lang="en-US" dirty="0"/>
              <a:t> APIs is required.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On-premise private cloud platform deployment closest to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friendly platform for cloud native development and maintenance of </a:t>
            </a:r>
            <a:r>
              <a:rPr lang="en-US" dirty="0" err="1"/>
              <a:t>microservices</a:t>
            </a:r>
            <a:r>
              <a:rPr lang="en-US" dirty="0"/>
              <a:t>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Insurance client worries about the best path forward for modernization and containerization of their monolithic java applications.</a:t>
            </a:r>
          </a:p>
          <a:p>
            <a:r>
              <a:rPr lang="en-US" dirty="0"/>
              <a:t>Illustration of IBM Cloud Private as a platform with a strong point of view on transformation and modernization.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transformation advisor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Incremental Methodology for monolith containerization and leveraging of containerized IBM middleware for dev/test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Platform facilities (K8s </a:t>
            </a:r>
            <a:r>
              <a:rPr lang="en-US" dirty="0" err="1"/>
              <a:t>config</a:t>
            </a:r>
            <a:r>
              <a:rPr lang="en-US" dirty="0"/>
              <a:t> maps, </a:t>
            </a:r>
            <a:r>
              <a:rPr lang="en-US" dirty="0" err="1"/>
              <a:t>etc</a:t>
            </a:r>
            <a:r>
              <a:rPr lang="en-US" dirty="0"/>
              <a:t> …) for easy cut-over between dev/test services and production middleware estates.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2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2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4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4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4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4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5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4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3"/>
            <a:ext cx="4215008" cy="3423439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408AE91-D7AE-A745-86FC-C38E5AC46DFA}"/>
              </a:ext>
            </a:extLst>
          </p:cNvPr>
          <p:cNvSpPr/>
          <p:nvPr userDrawn="1"/>
        </p:nvSpPr>
        <p:spPr>
          <a:xfrm>
            <a:off x="380143" y="4691165"/>
            <a:ext cx="63134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/>
              <a:t>IBM Cloud / © 2018 IBM Corporation  </a:t>
            </a:r>
            <a:r>
              <a:rPr lang="en-US" sz="600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8646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62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5474"/>
            <a:fld id="{E9549862-13E2-C34D-815E-8545BD36FC59}" type="slidenum">
              <a:rPr lang="en-US" smtClean="0">
                <a:solidFill>
                  <a:srgbClr val="6D7777"/>
                </a:solidFill>
              </a:rPr>
              <a:pPr defTabSz="455474"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93091" y="902317"/>
            <a:ext cx="8165110" cy="3810051"/>
          </a:xfrm>
        </p:spPr>
        <p:txBody>
          <a:bodyPr/>
          <a:lstStyle>
            <a:lvl2pPr marL="397023" indent="-158174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591566" indent="-172462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9066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27" r:id="rId2"/>
    <p:sldLayoutId id="2147483800" r:id="rId3"/>
    <p:sldLayoutId id="2147483783" r:id="rId4"/>
    <p:sldLayoutId id="2147483817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25" r:id="rId35"/>
    <p:sldLayoutId id="2147483816" r:id="rId36"/>
    <p:sldLayoutId id="2147483828" r:id="rId37"/>
    <p:sldLayoutId id="2147483829" r:id="rId38"/>
    <p:sldLayoutId id="2147483830" r:id="rId39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6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18" Type="http://schemas.openxmlformats.org/officeDocument/2006/relationships/image" Target="../media/image46.tiff"/><Relationship Id="rId26" Type="http://schemas.openxmlformats.org/officeDocument/2006/relationships/image" Target="../media/image54.tiff"/><Relationship Id="rId3" Type="http://schemas.openxmlformats.org/officeDocument/2006/relationships/image" Target="../media/image31.tiff"/><Relationship Id="rId21" Type="http://schemas.openxmlformats.org/officeDocument/2006/relationships/image" Target="../media/image49.tiff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17" Type="http://schemas.openxmlformats.org/officeDocument/2006/relationships/image" Target="../media/image45.tiff"/><Relationship Id="rId25" Type="http://schemas.openxmlformats.org/officeDocument/2006/relationships/image" Target="../media/image53.tif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tiff"/><Relationship Id="rId20" Type="http://schemas.openxmlformats.org/officeDocument/2006/relationships/image" Target="../media/image48.tiff"/><Relationship Id="rId29" Type="http://schemas.openxmlformats.org/officeDocument/2006/relationships/image" Target="../media/image57.tiff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24" Type="http://schemas.openxmlformats.org/officeDocument/2006/relationships/image" Target="../media/image52.tiff"/><Relationship Id="rId5" Type="http://schemas.openxmlformats.org/officeDocument/2006/relationships/image" Target="../media/image33.tiff"/><Relationship Id="rId15" Type="http://schemas.openxmlformats.org/officeDocument/2006/relationships/image" Target="../media/image43.tiff"/><Relationship Id="rId23" Type="http://schemas.openxmlformats.org/officeDocument/2006/relationships/image" Target="../media/image51.tiff"/><Relationship Id="rId28" Type="http://schemas.openxmlformats.org/officeDocument/2006/relationships/image" Target="../media/image56.png"/><Relationship Id="rId10" Type="http://schemas.openxmlformats.org/officeDocument/2006/relationships/image" Target="../media/image38.tiff"/><Relationship Id="rId19" Type="http://schemas.openxmlformats.org/officeDocument/2006/relationships/image" Target="../media/image47.tiff"/><Relationship Id="rId31" Type="http://schemas.openxmlformats.org/officeDocument/2006/relationships/image" Target="../media/image59.tiff"/><Relationship Id="rId4" Type="http://schemas.openxmlformats.org/officeDocument/2006/relationships/image" Target="../media/image32.tiff"/><Relationship Id="rId9" Type="http://schemas.openxmlformats.org/officeDocument/2006/relationships/image" Target="../media/image37.tiff"/><Relationship Id="rId14" Type="http://schemas.openxmlformats.org/officeDocument/2006/relationships/image" Target="../media/image42.tiff"/><Relationship Id="rId22" Type="http://schemas.openxmlformats.org/officeDocument/2006/relationships/image" Target="../media/image50.tiff"/><Relationship Id="rId27" Type="http://schemas.openxmlformats.org/officeDocument/2006/relationships/image" Target="../media/image55.tiff"/><Relationship Id="rId30" Type="http://schemas.openxmlformats.org/officeDocument/2006/relationships/image" Target="../media/image5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Ecosystem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574264" y="903795"/>
            <a:ext cx="2743171" cy="3656608"/>
          </a:xfrm>
          <a:prstGeom prst="roundRect">
            <a:avLst>
              <a:gd name="adj" fmla="val 115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347">
              <a:lnSpc>
                <a:spcPct val="90000"/>
              </a:lnSpc>
            </a:pPr>
            <a:endParaRPr lang="en-US" sz="200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364857" y="1672566"/>
            <a:ext cx="6212748" cy="435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en-US" sz="844"/>
          </a:p>
        </p:txBody>
      </p:sp>
      <p:grpSp>
        <p:nvGrpSpPr>
          <p:cNvPr id="42" name="Group 41"/>
          <p:cNvGrpSpPr/>
          <p:nvPr/>
        </p:nvGrpSpPr>
        <p:grpSpPr>
          <a:xfrm>
            <a:off x="823248" y="3928458"/>
            <a:ext cx="3350707" cy="457076"/>
            <a:chOff x="1097378" y="5681503"/>
            <a:chExt cx="4466446" cy="60943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272877" y="5681503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Physical Infrastructure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7378" y="5795448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23248" y="3350182"/>
            <a:ext cx="3350707" cy="457076"/>
            <a:chOff x="1097378" y="4910469"/>
            <a:chExt cx="4466446" cy="609434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2272877" y="491046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Virtual Infrastructure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7378" y="5024414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23248" y="2772029"/>
            <a:ext cx="3350707" cy="457076"/>
            <a:chOff x="1097378" y="4139598"/>
            <a:chExt cx="4466446" cy="609434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272877" y="413959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Operating System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7378" y="4253543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3248" y="2208577"/>
            <a:ext cx="3350707" cy="457076"/>
            <a:chOff x="1097378" y="3388329"/>
            <a:chExt cx="4466446" cy="609434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2272877" y="338832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Container Engine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7378" y="3502274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3248" y="1629323"/>
            <a:ext cx="3350707" cy="457076"/>
            <a:chOff x="1097378" y="2615991"/>
            <a:chExt cx="4466446" cy="609434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272877" y="2615991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Orchestration/Scheduling</a:t>
              </a:r>
            </a:p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Service Model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7378" y="2729936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3248" y="1051169"/>
            <a:ext cx="3350707" cy="457076"/>
            <a:chOff x="1097378" y="1845118"/>
            <a:chExt cx="4466446" cy="609434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2272877" y="184511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Development Workflow</a:t>
              </a:r>
            </a:p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Container Plat. Distribution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7378" y="1959063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6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860" y="3952083"/>
            <a:ext cx="2276476" cy="4713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12" y="3379491"/>
            <a:ext cx="2243138" cy="3856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74" y="2873361"/>
            <a:ext cx="2690813" cy="352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93" y="2244106"/>
            <a:ext cx="2847975" cy="4380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760" y="1628621"/>
            <a:ext cx="838200" cy="4808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059" y="1659766"/>
            <a:ext cx="890588" cy="380901"/>
          </a:xfrm>
          <a:prstGeom prst="rect">
            <a:avLst/>
          </a:prstGeom>
        </p:spPr>
      </p:pic>
      <p:pic>
        <p:nvPicPr>
          <p:cNvPr id="43" name="image48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92502" y="1558057"/>
            <a:ext cx="622015" cy="622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7" y="1628201"/>
            <a:ext cx="500764" cy="47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 bwMode="auto">
          <a:xfrm>
            <a:off x="359857" y="998028"/>
            <a:ext cx="8310463" cy="579326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91" tIns="34296" rIns="68591" bIns="34296" numCol="1" rtlCol="0" anchor="ctr" anchorCtr="0" compatLnSpc="1">
            <a:prstTxWarp prst="textNoShape">
              <a:avLst/>
            </a:prstTxWarp>
          </a:bodyPr>
          <a:lstStyle/>
          <a:p>
            <a:pPr algn="ctr" defTabSz="460849" fontAlgn="base">
              <a:spcBef>
                <a:spcPct val="0"/>
              </a:spcBef>
              <a:spcAft>
                <a:spcPct val="0"/>
              </a:spcAft>
            </a:pPr>
            <a:endParaRPr lang="en-US" sz="875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0F181B-2C6C-1B47-B318-47CA658FE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6929" y="1041227"/>
            <a:ext cx="401537" cy="42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5A03723-3805-1C4F-9C31-FE8C7E860A9A}"/>
              </a:ext>
            </a:extLst>
          </p:cNvPr>
          <p:cNvSpPr txBox="1"/>
          <p:nvPr/>
        </p:nvSpPr>
        <p:spPr>
          <a:xfrm>
            <a:off x="5292502" y="1123478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ICP</a:t>
            </a:r>
          </a:p>
        </p:txBody>
      </p:sp>
    </p:spTree>
    <p:extLst>
      <p:ext uri="{BB962C8B-B14F-4D97-AF65-F5344CB8AC3E}">
        <p14:creationId xmlns:p14="http://schemas.microsoft.com/office/powerpoint/2010/main" val="243289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78CB2D3-B10D-4A4C-9C5A-221B9B5CB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0"/>
            <a:ext cx="9144000" cy="1224501"/>
          </a:xfrm>
        </p:spPr>
        <p:txBody>
          <a:bodyPr/>
          <a:lstStyle/>
          <a:p>
            <a:r>
              <a:rPr lang="en-US" sz="2400" dirty="0"/>
              <a:t>IBM Cloud Private …</a:t>
            </a:r>
            <a:br>
              <a:rPr lang="en-US" sz="2400" dirty="0"/>
            </a:br>
            <a:r>
              <a:rPr lang="en-US" sz="1800" dirty="0"/>
              <a:t>A platform for building </a:t>
            </a:r>
            <a:r>
              <a:rPr lang="en-US" sz="1800" b="1" dirty="0">
                <a:solidFill>
                  <a:srgbClr val="FFC000"/>
                </a:solidFill>
              </a:rPr>
              <a:t>cloud-native </a:t>
            </a:r>
            <a:r>
              <a:rPr lang="en-US" sz="1800" dirty="0"/>
              <a:t>apps</a:t>
            </a:r>
            <a:r>
              <a:rPr lang="en-US" sz="1800" b="1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or </a:t>
            </a:r>
            <a:r>
              <a:rPr lang="en-US" sz="1800" b="1" dirty="0">
                <a:solidFill>
                  <a:srgbClr val="FFC000"/>
                </a:solidFill>
              </a:rPr>
              <a:t>modernizing</a:t>
            </a:r>
            <a:r>
              <a:rPr lang="en-US" sz="1800" b="1" dirty="0"/>
              <a:t> </a:t>
            </a:r>
            <a:r>
              <a:rPr lang="en-US" sz="1800" dirty="0"/>
              <a:t>existing ones in days or hours, NOT weeks or months.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xmlns="" id="{8EEAFF5C-F868-124B-8B98-298939833C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IBM Cloud /  © 2018 IBM Corporation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xmlns="" id="{B33EAEC7-DD7C-3149-B38B-1D1E3644A909}"/>
              </a:ext>
            </a:extLst>
          </p:cNvPr>
          <p:cNvSpPr txBox="1">
            <a:spLocks/>
          </p:cNvSpPr>
          <p:nvPr/>
        </p:nvSpPr>
        <p:spPr>
          <a:xfrm>
            <a:off x="0" y="3252083"/>
            <a:ext cx="9144000" cy="1891417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platform located </a:t>
            </a:r>
            <a:r>
              <a:rPr lang="en-US" sz="1800" b="1" dirty="0">
                <a:solidFill>
                  <a:srgbClr val="FFC000"/>
                </a:solidFill>
              </a:rPr>
              <a:t>behind your firewall</a:t>
            </a:r>
            <a:r>
              <a:rPr lang="en-US" sz="1800" dirty="0"/>
              <a:t>. You can </a:t>
            </a:r>
            <a:r>
              <a:rPr lang="en-US" sz="1800" b="1" dirty="0"/>
              <a:t>leverage</a:t>
            </a:r>
            <a:r>
              <a:rPr lang="en-US" sz="1800" dirty="0"/>
              <a:t> your on-premises software portfolio or easily </a:t>
            </a:r>
            <a:r>
              <a:rPr lang="en-US" sz="1800" b="1" dirty="0"/>
              <a:t>integrate</a:t>
            </a:r>
            <a:r>
              <a:rPr lang="en-US" sz="1800" dirty="0"/>
              <a:t> next-generation data and software optimized for cloud. Built on </a:t>
            </a:r>
            <a:r>
              <a:rPr lang="en-US" sz="1800" b="1" dirty="0">
                <a:solidFill>
                  <a:srgbClr val="FFC000"/>
                </a:solidFill>
              </a:rPr>
              <a:t>open source frameworks</a:t>
            </a:r>
            <a:r>
              <a:rPr lang="en-US" sz="1800" dirty="0"/>
              <a:t>, like containers, </a:t>
            </a:r>
            <a:r>
              <a:rPr lang="en-US" sz="1800" b="1" dirty="0">
                <a:solidFill>
                  <a:srgbClr val="FFC000"/>
                </a:solidFill>
              </a:rPr>
              <a:t>Kubernetes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FFC000"/>
                </a:solidFill>
              </a:rPr>
              <a:t>Cloud Foundry</a:t>
            </a:r>
            <a:r>
              <a:rPr lang="en-US" sz="1800" b="1" dirty="0"/>
              <a:t>.</a:t>
            </a:r>
            <a:r>
              <a:rPr lang="en-US" sz="1800" dirty="0"/>
              <a:t> Offers </a:t>
            </a:r>
            <a:r>
              <a:rPr lang="en-US" sz="1800" b="1" dirty="0">
                <a:solidFill>
                  <a:srgbClr val="FFC000"/>
                </a:solidFill>
              </a:rPr>
              <a:t>flexibility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FFC000"/>
                </a:solidFill>
              </a:rPr>
              <a:t>control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FFC000"/>
                </a:solidFill>
              </a:rPr>
              <a:t>security</a:t>
            </a:r>
            <a:r>
              <a:rPr lang="en-US" sz="1800" b="1" dirty="0"/>
              <a:t> </a:t>
            </a:r>
            <a:r>
              <a:rPr lang="en-US" sz="1800" dirty="0"/>
              <a:t>and easy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FFC000"/>
                </a:solidFill>
              </a:rPr>
              <a:t>integration with public cloud</a:t>
            </a:r>
            <a:r>
              <a:rPr lang="en-US" sz="1800" dirty="0"/>
              <a:t>. Plus cloud management solutions are included so you can </a:t>
            </a:r>
            <a:r>
              <a:rPr lang="en-US" sz="1800" b="1" dirty="0">
                <a:solidFill>
                  <a:srgbClr val="FFC000"/>
                </a:solidFill>
              </a:rPr>
              <a:t>govern</a:t>
            </a:r>
            <a:r>
              <a:rPr lang="en-US" sz="1800" b="1" dirty="0"/>
              <a:t> </a:t>
            </a:r>
            <a:r>
              <a:rPr lang="en-US" sz="1800" dirty="0"/>
              <a:t>multi-cloud infrastructures and applications.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133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2D7D2C-DEE8-6045-A5A8-657B12A654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477078"/>
            <a:ext cx="9144000" cy="755374"/>
          </a:xfrm>
        </p:spPr>
        <p:txBody>
          <a:bodyPr/>
          <a:lstStyle/>
          <a:p>
            <a:r>
              <a:rPr lang="en-US" sz="2400" dirty="0"/>
              <a:t>What opportunities are IBM clients perceiving ?</a:t>
            </a:r>
          </a:p>
        </p:txBody>
      </p:sp>
    </p:spTree>
    <p:extLst>
      <p:ext uri="{BB962C8B-B14F-4D97-AF65-F5344CB8AC3E}">
        <p14:creationId xmlns:p14="http://schemas.microsoft.com/office/powerpoint/2010/main" val="16766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B73AA82-3FD7-7148-9113-E7E1C9DD09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961308"/>
            <a:ext cx="9144000" cy="1167738"/>
          </a:xfrm>
        </p:spPr>
        <p:txBody>
          <a:bodyPr/>
          <a:lstStyle/>
          <a:p>
            <a:r>
              <a:rPr lang="en-US" sz="2400" dirty="0"/>
              <a:t>IBM Cloud Private as a </a:t>
            </a:r>
            <a:r>
              <a:rPr lang="en-US" sz="2400" b="1" dirty="0"/>
              <a:t>deployment vehicle </a:t>
            </a:r>
            <a:r>
              <a:rPr lang="en-US" sz="2400" dirty="0"/>
              <a:t>for middleware</a:t>
            </a:r>
          </a:p>
          <a:p>
            <a:r>
              <a:rPr lang="en-US" sz="2000" dirty="0"/>
              <a:t>Hospital Customer Service embraces IBM Voice Gateway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49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053FA0-E1E8-C547-8AEF-A94353BE82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3220872"/>
            <a:ext cx="9144000" cy="1473959"/>
          </a:xfrm>
        </p:spPr>
        <p:txBody>
          <a:bodyPr/>
          <a:lstStyle/>
          <a:p>
            <a:r>
              <a:rPr lang="en-US" sz="2000" dirty="0"/>
              <a:t>IBM Cloud Private as a content </a:t>
            </a:r>
            <a:r>
              <a:rPr lang="en-US" sz="2000" b="1" dirty="0"/>
              <a:t>distribution &amp; deployment </a:t>
            </a:r>
            <a:r>
              <a:rPr lang="en-US" sz="2000" dirty="0"/>
              <a:t>platform</a:t>
            </a:r>
          </a:p>
          <a:p>
            <a:r>
              <a:rPr lang="en-US" sz="1800" dirty="0"/>
              <a:t>Industrial Client seeks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uniform, resilient, governed</a:t>
            </a:r>
            <a:r>
              <a:rPr lang="en-US" sz="1800" dirty="0"/>
              <a:t> software deployment on a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small resource footprint</a:t>
            </a:r>
            <a:r>
              <a:rPr lang="en-US" sz="1800" dirty="0"/>
              <a:t> platform for many subsidiaries which vary by geography, network reliability and on-site IT skill availability.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75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5538BA-49D8-4248-B80B-AF9D9DE2A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456337"/>
            <a:ext cx="9144000" cy="1672714"/>
          </a:xfrm>
        </p:spPr>
        <p:txBody>
          <a:bodyPr/>
          <a:lstStyle/>
          <a:p>
            <a:r>
              <a:rPr lang="en-US" sz="2300" dirty="0"/>
              <a:t>IBM Cloud Private as a </a:t>
            </a:r>
            <a:r>
              <a:rPr lang="en-US" sz="2300" b="1" dirty="0" err="1"/>
              <a:t>microservice</a:t>
            </a:r>
            <a:r>
              <a:rPr lang="en-US" sz="2300" b="1" dirty="0"/>
              <a:t> backbone</a:t>
            </a:r>
            <a:r>
              <a:rPr lang="en-US" sz="2300" dirty="0"/>
              <a:t> for </a:t>
            </a:r>
            <a:r>
              <a:rPr lang="en-US" sz="2300" b="1" dirty="0"/>
              <a:t>cloud native</a:t>
            </a:r>
          </a:p>
          <a:p>
            <a:r>
              <a:rPr lang="en-US" sz="2000" dirty="0"/>
              <a:t>Airline seeking improved operational efficiency requires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low latency, </a:t>
            </a:r>
            <a:b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on-premise</a:t>
            </a:r>
            <a:r>
              <a:rPr lang="en-US" sz="2000" dirty="0"/>
              <a:t> API access to enrich a mobile chat application between tarmac and flight crew employees  with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sensitive</a:t>
            </a:r>
            <a:r>
              <a:rPr lang="en-US" sz="2000" dirty="0"/>
              <a:t> fuel and flight schedule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18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2BF3808-BFED-C542-ABE1-99B1E87E47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2864321"/>
            <a:ext cx="9144000" cy="1921215"/>
          </a:xfrm>
        </p:spPr>
        <p:txBody>
          <a:bodyPr tIns="0" bIns="91440"/>
          <a:lstStyle/>
          <a:p>
            <a:r>
              <a:rPr lang="en-US" sz="2300" dirty="0"/>
              <a:t>IBM Cloud Private as a transformation</a:t>
            </a:r>
            <a:r>
              <a:rPr lang="en-US" sz="2300" b="1" dirty="0"/>
              <a:t> </a:t>
            </a:r>
            <a:r>
              <a:rPr lang="en-US" sz="2300" dirty="0"/>
              <a:t>agent</a:t>
            </a:r>
            <a:r>
              <a:rPr lang="en-US" sz="2300" b="1" dirty="0"/>
              <a:t> </a:t>
            </a:r>
            <a:r>
              <a:rPr lang="en-US" sz="2300" dirty="0"/>
              <a:t>and deployment</a:t>
            </a:r>
            <a:r>
              <a:rPr lang="en-US" sz="2300" b="1" dirty="0"/>
              <a:t> </a:t>
            </a:r>
            <a:r>
              <a:rPr lang="en-US" sz="2300" dirty="0"/>
              <a:t>vehicle for a point-of-view</a:t>
            </a:r>
            <a:r>
              <a:rPr lang="en-US" sz="2300" b="1" dirty="0"/>
              <a:t> </a:t>
            </a:r>
            <a:r>
              <a:rPr lang="en-US" sz="2300" dirty="0"/>
              <a:t>on </a:t>
            </a:r>
            <a:r>
              <a:rPr lang="en-US" sz="2300" b="1" dirty="0"/>
              <a:t>modernization </a:t>
            </a:r>
            <a:r>
              <a:rPr lang="en-US" sz="2300" dirty="0"/>
              <a:t>&amp;</a:t>
            </a:r>
            <a:r>
              <a:rPr lang="en-US" sz="2300" b="1" dirty="0"/>
              <a:t> containerization </a:t>
            </a:r>
            <a:r>
              <a:rPr lang="en-US" sz="2300" dirty="0"/>
              <a:t>of heritage </a:t>
            </a:r>
            <a:r>
              <a:rPr lang="en-US" sz="2300" b="1" dirty="0"/>
              <a:t>monolithic</a:t>
            </a:r>
            <a:r>
              <a:rPr lang="en-US" sz="2300" dirty="0"/>
              <a:t> applications</a:t>
            </a:r>
            <a:r>
              <a:rPr lang="en-US" sz="2300" b="1" dirty="0"/>
              <a:t> </a:t>
            </a:r>
          </a:p>
          <a:p>
            <a:r>
              <a:rPr lang="en-US" sz="2000" dirty="0"/>
              <a:t>Health Insurance Client seeks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enterprise modernization </a:t>
            </a:r>
            <a:r>
              <a:rPr lang="en-US" sz="2000" dirty="0"/>
              <a:t>with consideration for their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existing, well-tuned, scalable </a:t>
            </a:r>
            <a:r>
              <a:rPr lang="en-US" sz="2000" dirty="0"/>
              <a:t>IBM MQ middleware estates.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64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21A5909-27A2-D44C-9647-EF33B7E23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3650"/>
            <a:ext cx="9144000" cy="512984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-1" y="1760566"/>
            <a:ext cx="9144000" cy="1119112"/>
          </a:xfrm>
        </p:spPr>
        <p:txBody>
          <a:bodyPr tIns="0" bIns="0"/>
          <a:lstStyle/>
          <a:p>
            <a:r>
              <a:rPr lang="en-US" sz="2200" dirty="0"/>
              <a:t>IBM Cloud Private as a </a:t>
            </a:r>
            <a:r>
              <a:rPr lang="en-US" sz="2200" b="1" dirty="0"/>
              <a:t>supported, enriched </a:t>
            </a:r>
            <a:r>
              <a:rPr lang="en-US" sz="2200" dirty="0"/>
              <a:t>private cloud platform</a:t>
            </a:r>
          </a:p>
          <a:p>
            <a:r>
              <a:rPr lang="en-US" sz="2000" dirty="0"/>
              <a:t>Latin American Banking Client wants to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operate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develop</a:t>
            </a:r>
            <a:r>
              <a:rPr lang="en-US" sz="2000" dirty="0"/>
              <a:t> on a platform, NOT </a:t>
            </a:r>
            <a:r>
              <a:rPr lang="en-US" sz="2000" strike="sngStrik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assemble</a:t>
            </a:r>
            <a:r>
              <a:rPr lang="en-US" sz="2000" dirty="0"/>
              <a:t> one!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4713AEB-29DB-2949-9979-5A00BBA3BD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07398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176784-05E0-754D-A596-483EB63CDC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194" y="1437806"/>
            <a:ext cx="20701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49623E-79B1-9B43-86B7-C7A1118D1C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949" y="436576"/>
            <a:ext cx="1920682" cy="1710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657276-9DA6-0D40-820A-5581A2A873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104" y="787935"/>
            <a:ext cx="1071494" cy="649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CACAC10-0FBB-BB42-92A4-D446FB3F45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481" y="1520643"/>
            <a:ext cx="1152407" cy="26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1C757F9-CAEC-5C43-A799-C70CDF908F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720" y="838223"/>
            <a:ext cx="1194213" cy="372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C448636-D59C-7C4F-8761-6BA4B0DDC38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85" y="1162561"/>
            <a:ext cx="984685" cy="49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2422BDD-09B8-1C48-A909-AA2648B1948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842" y="2042044"/>
            <a:ext cx="1373091" cy="518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2B998ECD-C9AF-1D42-A348-CAF69C1F7AF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403" y="1917920"/>
            <a:ext cx="1150454" cy="38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1C3B96E-9AAC-D94E-B2D4-9ED4307BE4E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474" y="2441049"/>
            <a:ext cx="436383" cy="436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9619533-7841-BB45-81BD-517E2C8837C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838" y="2813646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4955049-427E-0F4B-BA65-A9E786C0792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937" y="3165171"/>
            <a:ext cx="1465194" cy="366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59567C5-DBCA-524A-A28C-9A6803E47A9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131" y="3148413"/>
            <a:ext cx="834887" cy="4342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2BDD8CB-D4ED-2A40-B667-EE561BAD829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608" y="3472517"/>
            <a:ext cx="1057523" cy="416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D7AF82F-F083-744D-9F59-7FC5E7A08FB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560" y="3582691"/>
            <a:ext cx="771341" cy="706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BC6A3759-2A0C-ED48-8AC5-C95430E40B2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982" y="3785118"/>
            <a:ext cx="1224501" cy="6526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97CD22D-DE6F-A442-8F13-756984C4FE3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848" y="2490514"/>
            <a:ext cx="632681" cy="583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D167865B-4594-6944-8156-298E8D878FB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49" y="2281262"/>
            <a:ext cx="474594" cy="627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478FE962-01FE-AE4B-9EAD-44E90444435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840" y="2111242"/>
            <a:ext cx="785633" cy="2655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F103D8A3-DC48-6040-B2C2-47167570A652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317" y="1774172"/>
            <a:ext cx="1284221" cy="469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94ABD2F7-4BD5-CE4F-9911-9233CB25DC13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141" y="2274848"/>
            <a:ext cx="646986" cy="6405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DD484A0-EA03-7E48-9B04-B7D37AB7989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201" y="2368499"/>
            <a:ext cx="543037" cy="2907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7C30175A-15DF-F24F-8454-DE562A7963D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649" y="1898727"/>
            <a:ext cx="646866" cy="6468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74AC400E-8B95-B14E-A59D-5BCED8197CF5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011" y="4408039"/>
            <a:ext cx="788504" cy="5217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7D530D8-0811-3645-A048-DD6702F09EA1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66" y="3027910"/>
            <a:ext cx="1589131" cy="585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0372DBAB-3801-9E45-8372-718DBA3C707F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012" y="2376777"/>
            <a:ext cx="884357" cy="6595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32DEF403-6018-0741-893A-AD4B9A1000BD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95" y="3695775"/>
            <a:ext cx="1498762" cy="4798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E70A1B7A-0513-3B4B-965E-1ABA3678007A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58" y="4141007"/>
            <a:ext cx="1713064" cy="295504"/>
          </a:xfrm>
          <a:prstGeom prst="rect">
            <a:avLst/>
          </a:prstGeo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xmlns="" id="{59F78747-7E7E-E149-84C0-B708902625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IBM Cloud / © 2018 IBM Corporation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A16839E-E8BD-BE45-9037-403AB80651DF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356" y="3848435"/>
            <a:ext cx="666556" cy="611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CE0EE3-97F8-BD42-9046-338FD40716C6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3053345" y="669361"/>
            <a:ext cx="5822639" cy="739465"/>
          </a:xfrm>
        </p:spPr>
        <p:txBody>
          <a:bodyPr/>
          <a:lstStyle/>
          <a:p>
            <a:pPr algn="ctr"/>
            <a:r>
              <a:rPr lang="en-US" sz="2400" dirty="0"/>
              <a:t>Problems Addressed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28600" y="158053"/>
            <a:ext cx="4114800" cy="511308"/>
          </a:xfrm>
        </p:spPr>
        <p:txBody>
          <a:bodyPr/>
          <a:lstStyle/>
          <a:p>
            <a:r>
              <a:rPr lang="en-US" sz="2400" dirty="0"/>
              <a:t>Use Case Summary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84022" y="669361"/>
            <a:ext cx="2869325" cy="4157119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Use Case 1 Name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Use Case Definition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053346" y="1397130"/>
            <a:ext cx="5822639" cy="34293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Need to become more cloud-native, but are highly regulated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Have monolithic applications that are not componentized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Need to integrate services from outside of their data centers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40" y="1569039"/>
            <a:ext cx="1569688" cy="1654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531" y="3283402"/>
            <a:ext cx="185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IBM Cloud Private</a:t>
            </a:r>
          </a:p>
        </p:txBody>
      </p:sp>
    </p:spTree>
    <p:extLst>
      <p:ext uri="{BB962C8B-B14F-4D97-AF65-F5344CB8AC3E}">
        <p14:creationId xmlns:p14="http://schemas.microsoft.com/office/powerpoint/2010/main" val="231238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sz="2400" dirty="0"/>
              <a:t>We address these problems by focusing on 3 enterprise use cases</a:t>
            </a:r>
          </a:p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sz="2400" b="1" dirty="0"/>
              <a:t>Use Case 1</a:t>
            </a:r>
          </a:p>
          <a:p>
            <a:endParaRPr lang="en-US" sz="2400" dirty="0"/>
          </a:p>
          <a:p>
            <a:r>
              <a:rPr lang="en-US" sz="2400" dirty="0"/>
              <a:t>Create new cloud-native applications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z="2400" b="1" dirty="0"/>
              <a:t>Use Case 2</a:t>
            </a:r>
          </a:p>
          <a:p>
            <a:endParaRPr lang="en-US" sz="2400" dirty="0"/>
          </a:p>
          <a:p>
            <a:r>
              <a:rPr lang="en-US" sz="2400" dirty="0"/>
              <a:t>Modernize and optimize existing applications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2400" b="1" dirty="0"/>
              <a:t>Use Case 3</a:t>
            </a:r>
          </a:p>
          <a:p>
            <a:endParaRPr lang="en-US" sz="2400" dirty="0"/>
          </a:p>
          <a:p>
            <a:r>
              <a:rPr lang="en-US" sz="2400" dirty="0"/>
              <a:t>Open enterprise data centers to work with cloud services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3BE0026E-D3DE-B749-9DAE-B04723EDD133}"/>
              </a:ext>
            </a:extLst>
          </p:cNvPr>
          <p:cNvSpPr/>
          <p:nvPr/>
        </p:nvSpPr>
        <p:spPr>
          <a:xfrm>
            <a:off x="2997200" y="4064000"/>
            <a:ext cx="5219700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Analytics Enrichment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3B86B39-45EC-0644-BA28-28A67E91D1D8}"/>
              </a:ext>
            </a:extLst>
          </p:cNvPr>
          <p:cNvSpPr txBox="1"/>
          <p:nvPr/>
        </p:nvSpPr>
        <p:spPr>
          <a:xfrm>
            <a:off x="1802812" y="1257300"/>
            <a:ext cx="35618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4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 :: Container Value Proposition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71" y="895351"/>
            <a:ext cx="8439080" cy="1216914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Platform for building, distributing and running applications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Lightweight container virtualization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10s of VMs =&gt; 100s, 1000s of containers per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b="1" dirty="0">
              <a:latin typeface="HelvNeue for IB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441" y="2398015"/>
            <a:ext cx="2006600" cy="168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38" y="2112265"/>
            <a:ext cx="2044700" cy="2260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30168" y="3056890"/>
            <a:ext cx="856143" cy="371349"/>
          </a:xfrm>
          <a:prstGeom prst="rightArrow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  <a:buFontTx/>
              <a:buNone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srgbClr val="00649D"/>
              </a:solidFill>
              <a:effectLst/>
              <a:uLnTx/>
              <a:uFillTx/>
              <a:latin typeface="HelvNeue for IBM" pitchFamily="-84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601" y="1058952"/>
            <a:ext cx="2135019" cy="7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5300_IBM_Bla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664" y="2257425"/>
            <a:ext cx="166568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36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078" y="1998336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hape 658"/>
          <p:cNvSpPr/>
          <p:nvPr/>
        </p:nvSpPr>
        <p:spPr>
          <a:xfrm>
            <a:off x="758997" y="3137581"/>
            <a:ext cx="6942476" cy="36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2125" dirty="0"/>
              <a:t>Everyone’s container journey starts with one container….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8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71" y="1521308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1859934" y="3090795"/>
            <a:ext cx="4634280" cy="36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2125" dirty="0"/>
              <a:t>At first the growth is easy to handle….</a:t>
            </a:r>
          </a:p>
        </p:txBody>
      </p:sp>
      <p:pic>
        <p:nvPicPr>
          <p:cNvPr id="662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917" y="199313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613" y="226345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33" y="1094652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676" y="3723875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animBg="1" advAuto="0"/>
      <p:bldP spid="663" grpId="0" animBg="1" advAuto="0"/>
      <p:bldP spid="664" grpId="0" animBg="1" advAuto="0"/>
      <p:bldP spid="66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091" y="212795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52" y="165886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248" y="76904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836" y="39662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379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340" y="24304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265" y="207657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11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03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28" y="237105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62" y="373695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131" y="374606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19" y="3292678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600" y="40944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350" y="361597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51" y="435322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884" y="390879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70" y="346304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749" y="195533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426" y="1964448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87" y="23965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045" y="35640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43" y="120237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711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290" y="35262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682" y="378431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203" y="4275612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916" y="429363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970" y="399970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95" y="356891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276" y="220780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299" y="220780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120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22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521" y="251246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22" y="298802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045" y="165886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463" y="23965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951" y="122867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19" y="4113542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/>
          <p:cNvSpPr/>
          <p:nvPr/>
        </p:nvSpPr>
        <p:spPr>
          <a:xfrm>
            <a:off x="1572661" y="3119649"/>
            <a:ext cx="6383331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1750" dirty="0"/>
              <a:t>But soon </a:t>
            </a:r>
            <a:r>
              <a:rPr lang="en-US" sz="1750" dirty="0"/>
              <a:t>you have many applications, many instances…</a:t>
            </a:r>
            <a:endParaRPr sz="17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80"/>
                            </p:stCondLst>
                            <p:childTnLst>
                              <p:par>
                                <p:cTn id="9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0"/>
                            </p:stCondLst>
                            <p:childTnLst>
                              <p:par>
                                <p:cTn id="9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40"/>
                            </p:stCondLst>
                            <p:childTnLst>
                              <p:par>
                                <p:cTn id="1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80"/>
                            </p:stCondLst>
                            <p:childTnLst>
                              <p:par>
                                <p:cTn id="1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2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6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40"/>
                            </p:stCondLst>
                            <p:childTnLst>
                              <p:par>
                                <p:cTn id="1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8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2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60"/>
                            </p:stCondLst>
                            <p:childTnLst>
                              <p:par>
                                <p:cTn id="1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40"/>
                            </p:stCondLst>
                            <p:childTnLst>
                              <p:par>
                                <p:cTn id="1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80"/>
                            </p:stCondLst>
                            <p:childTnLst>
                              <p:par>
                                <p:cTn id="1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20"/>
                            </p:stCondLst>
                            <p:childTnLst>
                              <p:par>
                                <p:cTn id="1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60"/>
                            </p:stCondLst>
                            <p:childTnLst>
                              <p:par>
                                <p:cTn id="1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  <p:bldP spid="674" grpId="0" animBg="1" advAuto="0"/>
      <p:bldP spid="675" grpId="0" animBg="1" advAuto="0"/>
      <p:bldP spid="676" grpId="0" animBg="1" advAuto="0"/>
      <p:bldP spid="677" grpId="0" animBg="1" advAuto="0"/>
      <p:bldP spid="678" grpId="0" animBg="1" advAuto="0"/>
      <p:bldP spid="679" grpId="0" animBg="1" advAuto="0"/>
      <p:bldP spid="680" grpId="0" animBg="1" advAuto="0"/>
      <p:bldP spid="681" grpId="0" animBg="1" advAuto="0"/>
      <p:bldP spid="682" grpId="0" animBg="1" advAuto="0"/>
      <p:bldP spid="683" grpId="0" animBg="1" advAuto="0"/>
      <p:bldP spid="684" grpId="0" animBg="1" advAuto="0"/>
      <p:bldP spid="685" grpId="0" animBg="1" advAuto="0"/>
      <p:bldP spid="686" grpId="0" animBg="1" advAuto="0"/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374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640" y="381449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176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03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71" y="242403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71" y="242403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7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0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89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40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33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4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529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23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994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7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00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143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131" y="379636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09" y="380547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696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166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182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251" y="243831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76" y="243831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743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163" y="379646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188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25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47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49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599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115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16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095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/>
        </p:nvSpPr>
        <p:spPr>
          <a:xfrm>
            <a:off x="179626" y="2249770"/>
            <a:ext cx="1988440" cy="2328555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6" name="Shape 746"/>
          <p:cNvSpPr/>
          <p:nvPr/>
        </p:nvSpPr>
        <p:spPr>
          <a:xfrm>
            <a:off x="1458974" y="700382"/>
            <a:ext cx="6226061" cy="38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 algn="ctr">
              <a:lnSpc>
                <a:spcPct val="100000"/>
              </a:lnSpc>
              <a:defRPr sz="8400"/>
            </a:lvl1pPr>
          </a:lstStyle>
          <a:p>
            <a:r>
              <a:rPr lang="en-US" sz="2250" dirty="0"/>
              <a:t>And that is why we have Container orchestration</a:t>
            </a:r>
            <a:endParaRPr sz="2250" dirty="0"/>
          </a:p>
        </p:txBody>
      </p:sp>
      <p:sp>
        <p:nvSpPr>
          <p:cNvPr id="747" name="Shape 747"/>
          <p:cNvSpPr/>
          <p:nvPr/>
        </p:nvSpPr>
        <p:spPr>
          <a:xfrm>
            <a:off x="1336750" y="336206"/>
            <a:ext cx="6503957" cy="1113071"/>
          </a:xfrm>
          <a:prstGeom prst="rect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8" name="Shape 748"/>
          <p:cNvSpPr/>
          <p:nvPr/>
        </p:nvSpPr>
        <p:spPr>
          <a:xfrm>
            <a:off x="624266" y="906995"/>
            <a:ext cx="713829" cy="1333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9" name="Shape 749"/>
          <p:cNvSpPr/>
          <p:nvPr/>
        </p:nvSpPr>
        <p:spPr>
          <a:xfrm flipH="1">
            <a:off x="7854298" y="906995"/>
            <a:ext cx="713829" cy="1333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0" name="Shape 750"/>
          <p:cNvSpPr/>
          <p:nvPr/>
        </p:nvSpPr>
        <p:spPr>
          <a:xfrm>
            <a:off x="3401726" y="1444278"/>
            <a:ext cx="0" cy="796274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1" name="Shape 751"/>
          <p:cNvSpPr/>
          <p:nvPr/>
        </p:nvSpPr>
        <p:spPr>
          <a:xfrm>
            <a:off x="5692876" y="1444278"/>
            <a:ext cx="0" cy="796274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2" name="Shape 752"/>
          <p:cNvSpPr/>
          <p:nvPr/>
        </p:nvSpPr>
        <p:spPr>
          <a:xfrm>
            <a:off x="6959946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3" name="Shape 753"/>
          <p:cNvSpPr/>
          <p:nvPr/>
        </p:nvSpPr>
        <p:spPr>
          <a:xfrm>
            <a:off x="2445606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4" name="Shape 754"/>
          <p:cNvSpPr/>
          <p:nvPr/>
        </p:nvSpPr>
        <p:spPr>
          <a:xfrm>
            <a:off x="4701979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dirty="0"/>
              <a:t>What is Kubernetes?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76" name="Shape 97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1250" b="1" dirty="0"/>
              <a:t>Container orchestrator</a:t>
            </a:r>
          </a:p>
          <a:p>
            <a:pPr lvl="1"/>
            <a:r>
              <a:rPr lang="en-US" sz="1250" dirty="0"/>
              <a:t>Runs and manages containers</a:t>
            </a:r>
          </a:p>
          <a:p>
            <a:pPr lvl="1"/>
            <a:r>
              <a:rPr lang="en-US" sz="1250" dirty="0"/>
              <a:t>Unified API for deploying web applications, batch jobs, and databases</a:t>
            </a:r>
          </a:p>
          <a:p>
            <a:pPr lvl="1"/>
            <a:r>
              <a:rPr lang="en-US" sz="1250" dirty="0"/>
              <a:t>Maintains and tracks the global view of the cluster </a:t>
            </a:r>
          </a:p>
          <a:p>
            <a:pPr lvl="1"/>
            <a:r>
              <a:rPr lang="en-US" sz="1250" dirty="0"/>
              <a:t>Supports multiple cloud and bare-metal environments</a:t>
            </a:r>
          </a:p>
          <a:p>
            <a:r>
              <a:rPr lang="en-US" sz="1250" b="1" dirty="0"/>
              <a:t>Manage applications, not machines</a:t>
            </a:r>
          </a:p>
          <a:p>
            <a:pPr lvl="1"/>
            <a:r>
              <a:rPr lang="en-US" sz="1250" dirty="0"/>
              <a:t>Rolling updates, canary deploys, and blue-green deployments </a:t>
            </a:r>
          </a:p>
          <a:p>
            <a:r>
              <a:rPr lang="en-US" sz="1250" b="1" dirty="0"/>
              <a:t>Designed for extensibility</a:t>
            </a:r>
          </a:p>
          <a:p>
            <a:pPr lvl="1"/>
            <a:r>
              <a:rPr lang="en-US" sz="1250" dirty="0"/>
              <a:t>Rich ecosystem of plug-ins for scheduling, storage, networking</a:t>
            </a:r>
          </a:p>
          <a:p>
            <a:r>
              <a:rPr lang="en-US" sz="1250" b="1" dirty="0"/>
              <a:t>Open source project managed by the Linux Foundation</a:t>
            </a:r>
            <a:r>
              <a:rPr lang="en-US" sz="1250" dirty="0"/>
              <a:t> </a:t>
            </a:r>
          </a:p>
          <a:p>
            <a:pPr lvl="1"/>
            <a:r>
              <a:rPr lang="en-US" sz="1250" dirty="0"/>
              <a:t>Inspired and informed by Google's experiences and internal systems</a:t>
            </a:r>
          </a:p>
          <a:p>
            <a:pPr lvl="1"/>
            <a:r>
              <a:rPr lang="en-US" sz="1250" dirty="0"/>
              <a:t>100% open source, written in Go</a:t>
            </a:r>
          </a:p>
          <a:p>
            <a:endParaRPr lang="en-US" dirty="0"/>
          </a:p>
        </p:txBody>
      </p:sp>
      <p:pic>
        <p:nvPicPr>
          <p:cNvPr id="977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152" y="139636"/>
            <a:ext cx="964658" cy="9644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320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Strengths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0" fontAlgn="base">
              <a:spcBef>
                <a:spcPts val="750"/>
              </a:spcBef>
            </a:pPr>
            <a:r>
              <a:rPr lang="en-US" b="1" dirty="0"/>
              <a:t>Kubernetes has a clear governance model </a:t>
            </a:r>
            <a:r>
              <a:rPr lang="en-US" dirty="0"/>
              <a:t>managed by the Linux Foundation. Google is actively driving the product features and roadmap, while allowing the rest of the ecosystem to participate.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A growing and vibrant Kubernetes ecosystem </a:t>
            </a:r>
            <a:r>
              <a:rPr lang="en-US" dirty="0"/>
              <a:t>provides confidence to enterprises about its long-term viability.  IBM, Huawei, Intel, and Red Hat are some of the companies making prominent contributions to the project.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The commercial viability of Kubernetes makes it an interesting choice for vendors.  </a:t>
            </a:r>
            <a:r>
              <a:rPr lang="en-US" dirty="0"/>
              <a:t>We expect to see new offerings announced over the next several months.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Despite the expected growth in commercial distributions, Kubernetes avoids dependency and vendor lock-in </a:t>
            </a:r>
            <a:r>
              <a:rPr lang="en-US" dirty="0"/>
              <a:t>through active community participation and ecosystem support.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Kubernetes supports a wide range of deployment options. </a:t>
            </a:r>
            <a:r>
              <a:rPr lang="en-US" dirty="0"/>
              <a:t>Customers can choose between bare metal, virtualization, private, public, and hybrid cloud deployments. It enjoys a wide range of delivery models across on-premises and cloud-based services.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The design of Kubernetes is more operations-centric </a:t>
            </a:r>
            <a:r>
              <a:rPr lang="en-US" dirty="0"/>
              <a:t>than developer-orientated, which makes it the first choice of DevOps teams.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pPr eaLnBrk="0" fontAlgn="base">
              <a:spcBef>
                <a:spcPts val="750"/>
              </a:spcBef>
            </a:pP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159" y="0"/>
            <a:ext cx="964658" cy="96440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2B43C9A-9887-0140-AA8E-41384666F3E0}"/>
              </a:ext>
            </a:extLst>
          </p:cNvPr>
          <p:cNvSpPr txBox="1"/>
          <p:nvPr/>
        </p:nvSpPr>
        <p:spPr>
          <a:xfrm>
            <a:off x="794479" y="48568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3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A49037-97B8-164F-91DC-4DFE5DC192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63C46668-9ECC-704E-AADF-74DC22C714C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0" y="3633746"/>
            <a:ext cx="9144000" cy="1192694"/>
          </a:xfrm>
        </p:spPr>
        <p:txBody>
          <a:bodyPr/>
          <a:lstStyle/>
          <a:p>
            <a:r>
              <a:rPr lang="en-US" sz="2400" dirty="0"/>
              <a:t>Transformation Opportunity</a:t>
            </a:r>
            <a:br>
              <a:rPr lang="en-US" sz="2400" dirty="0"/>
            </a:br>
            <a:r>
              <a:rPr lang="en-US" sz="1800" dirty="0"/>
              <a:t>Rising </a:t>
            </a:r>
            <a:r>
              <a:rPr lang="en-US" sz="1800" b="1" dirty="0">
                <a:solidFill>
                  <a:srgbClr val="FFC000"/>
                </a:solidFill>
              </a:rPr>
              <a:t>client confidence </a:t>
            </a:r>
            <a:r>
              <a:rPr lang="en-US" sz="1800" dirty="0"/>
              <a:t>+ </a:t>
            </a:r>
            <a:r>
              <a:rPr lang="en-US" sz="1800" b="1" dirty="0">
                <a:solidFill>
                  <a:srgbClr val="FFC000"/>
                </a:solidFill>
              </a:rPr>
              <a:t>maturity in tools &amp; platforms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							</a:t>
            </a:r>
            <a:r>
              <a:rPr lang="en-US" sz="1800" dirty="0">
                <a:sym typeface="Wingdings" pitchFamily="2" charset="2"/>
              </a:rPr>
              <a:t> realistic expectation agility, control and flexibility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4149168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RAFT 7_IBM_Cloud_Presentation_Fast Start_2018_Mini Main and Sessions_Arial" id="{448989E2-F453-EB48-A504-083BB1AFD7E3}" vid="{B050ED43-DA11-BE41-B744-807098D861C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RAFT 7_IBM_Cloud_Presentation_Fast Start_2018_Mini Main and Sessions_Arial" id="{448989E2-F453-EB48-A504-083BB1AFD7E3}" vid="{C99EB306-4F64-C242-BE13-5B49035DDC3E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RAFT 7_IBM_Cloud_Presentation_Fast Start_2018_Mini Main and Sessions_Arial" id="{448989E2-F453-EB48-A504-083BB1AFD7E3}" vid="{07DB8211-143D-D64F-904E-1520B9F17183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RAFT 7_IBM_Cloud_Presentation_Fast Start_2018_Mini Main and Sessions_Arial" id="{448989E2-F453-EB48-A504-083BB1AFD7E3}" vid="{A9EE2942-96FA-7B41-8904-00DEB1B826B4}"/>
    </a:ext>
  </a:extLst>
</a:theme>
</file>

<file path=ppt/theme/theme5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RAFT 7_IBM_Cloud_Presentation_Fast Start_2018_Mini Main and Sessions_Arial" id="{448989E2-F453-EB48-A504-083BB1AFD7E3}" vid="{69E3344E-065F-7B4B-8991-E5AD7C8A66B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IBM_Cloud_Presentation_Fast Start_2018_Mini Main and Sessions_Arial_Dec. 01 UPDATE</Template>
  <TotalTime>2809</TotalTime>
  <Words>1183</Words>
  <Application>Microsoft Office PowerPoint</Application>
  <PresentationFormat>On-screen Show (16:9)</PresentationFormat>
  <Paragraphs>164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blk_background_2017</vt:lpstr>
      <vt:lpstr>dk_blu_background_2017</vt:lpstr>
      <vt:lpstr>gry_background_2017</vt:lpstr>
      <vt:lpstr>wht_background_2017</vt:lpstr>
      <vt:lpstr>1_wht_background_2017</vt:lpstr>
      <vt:lpstr>Container Ecosystem Layers</vt:lpstr>
      <vt:lpstr>Level Set :: Container Value Proposition</vt:lpstr>
      <vt:lpstr>PowerPoint Presentation</vt:lpstr>
      <vt:lpstr>PowerPoint Presentation</vt:lpstr>
      <vt:lpstr>PowerPoint Presentation</vt:lpstr>
      <vt:lpstr>PowerPoint Presentation</vt:lpstr>
      <vt:lpstr>What is Kubernetes?</vt:lpstr>
      <vt:lpstr>Kubernetes Strengths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FOR DISCUSSION Content Creator Guidance, Slides1-7 Quick View Template. Slides 8-100  Full Template + Options, Slides 101-121 Content Creator Additional Info, 122-76</dc:title>
  <dc:creator>Rita Pensa</dc:creator>
  <cp:lastModifiedBy>ADMINIBM</cp:lastModifiedBy>
  <cp:revision>112</cp:revision>
  <dcterms:created xsi:type="dcterms:W3CDTF">2017-12-04T20:36:45Z</dcterms:created>
  <dcterms:modified xsi:type="dcterms:W3CDTF">2018-04-28T13:11:12Z</dcterms:modified>
</cp:coreProperties>
</file>